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7" r:id="rId6"/>
    <p:sldId id="264" r:id="rId7"/>
    <p:sldId id="260" r:id="rId8"/>
    <p:sldId id="261" r:id="rId9"/>
    <p:sldId id="262" r:id="rId10"/>
    <p:sldId id="263" r:id="rId11"/>
    <p:sldId id="266"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ophie Binet" initials="SB" lastIdx="3" clrIdx="0">
    <p:extLst>
      <p:ext uri="{19B8F6BF-5375-455C-9EA6-DF929625EA0E}">
        <p15:presenceInfo xmlns:p15="http://schemas.microsoft.com/office/powerpoint/2012/main" userId="Sophie Bine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84" autoAdjust="0"/>
    <p:restoredTop sz="94660"/>
  </p:normalViewPr>
  <p:slideViewPr>
    <p:cSldViewPr snapToGrid="0">
      <p:cViewPr varScale="1">
        <p:scale>
          <a:sx n="128" d="100"/>
          <a:sy n="128" d="100"/>
        </p:scale>
        <p:origin x="6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0A0FD315-6CF8-4225-BE53-34C0786F3841}" type="datetimeFigureOut">
              <a:rPr lang="fr-FR" smtClean="0"/>
              <a:t>26/01/2023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412660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fr-FR"/>
              <a:t>Modifiez le style du titre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A0FD315-6CF8-4225-BE53-34C0786F3841}" type="datetimeFigureOut">
              <a:rPr lang="fr-FR" smtClean="0"/>
              <a:t>26/01/2023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2356641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fr-FR"/>
              <a:t>Modifiez le style du titre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A0FD315-6CF8-4225-BE53-34C0786F3841}" type="datetimeFigureOut">
              <a:rPr lang="fr-FR" smtClean="0"/>
              <a:t>26/01/2023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249347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fr-FR"/>
              <a:t>Modifiez le style du titre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fr-FR"/>
              <a:t>Cliquez pour modifier les styles du texte du masque</a:t>
            </a:r>
          </a:p>
        </p:txBody>
      </p:sp>
      <p:sp>
        <p:nvSpPr>
          <p:cNvPr id="2" name="Date Placeholder 1"/>
          <p:cNvSpPr>
            <a:spLocks noGrp="1"/>
          </p:cNvSpPr>
          <p:nvPr>
            <p:ph type="dt" sz="half" idx="10"/>
          </p:nvPr>
        </p:nvSpPr>
        <p:spPr/>
        <p:txBody>
          <a:bodyPr/>
          <a:lstStyle/>
          <a:p>
            <a:fld id="{0A0FD315-6CF8-4225-BE53-34C0786F3841}" type="datetimeFigureOut">
              <a:rPr lang="fr-FR" smtClean="0"/>
              <a:t>26/01/2023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1433645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A0FD315-6CF8-4225-BE53-34C0786F3841}" type="datetimeFigureOut">
              <a:rPr lang="fr-FR" smtClean="0"/>
              <a:t>26/01/2023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1270202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A0FD315-6CF8-4225-BE53-34C0786F3841}" type="datetimeFigureOut">
              <a:rPr lang="fr-FR" smtClean="0"/>
              <a:t>26/01/2023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316556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fr-FR"/>
              <a:t>Modifiez le style du titre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A0FD315-6CF8-4225-BE53-34C0786F3841}" type="datetimeFigureOut">
              <a:rPr lang="fr-FR" smtClean="0"/>
              <a:t>26/01/2023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2703540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fr-FR"/>
              <a:t>Modifiez le style du titre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0A0FD315-6CF8-4225-BE53-34C0786F3841}" type="datetimeFigureOut">
              <a:rPr lang="fr-FR" smtClean="0"/>
              <a:t>26/01/2023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3088270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0A0FD315-6CF8-4225-BE53-34C0786F3841}" type="datetimeFigureOut">
              <a:rPr lang="fr-FR" smtClean="0"/>
              <a:t>26/01/2023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1178531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A0FD315-6CF8-4225-BE53-34C0786F3841}" type="datetimeFigureOut">
              <a:rPr lang="fr-FR" smtClean="0"/>
              <a:t>26/01/2023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1028391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0A0FD315-6CF8-4225-BE53-34C0786F3841}" type="datetimeFigureOut">
              <a:rPr lang="fr-FR" smtClean="0"/>
              <a:t>26/01/2023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1074046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0FD315-6CF8-4225-BE53-34C0786F3841}" type="datetimeFigureOut">
              <a:rPr lang="fr-FR" smtClean="0"/>
              <a:t>26/01/2023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2367601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fr-FR"/>
              <a:t>Modifiez le style du titre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A0FD315-6CF8-4225-BE53-34C0786F3841}" type="datetimeFigureOut">
              <a:rPr lang="fr-FR" smtClean="0"/>
              <a:t>26/01/2023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1208993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fr-FR"/>
              <a:t>Modifiez le style du titre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fr-FR"/>
              <a:t>Cliquez sur l'icône pour ajouter une image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a:xfrm>
            <a:off x="3885810" y="6041362"/>
            <a:ext cx="976879" cy="365125"/>
          </a:xfrm>
        </p:spPr>
        <p:txBody>
          <a:bodyPr/>
          <a:lstStyle/>
          <a:p>
            <a:fld id="{0A0FD315-6CF8-4225-BE53-34C0786F3841}" type="datetimeFigureOut">
              <a:rPr lang="fr-FR" smtClean="0"/>
              <a:t>26/01/2023</a:t>
            </a:fld>
            <a:endParaRPr lang="fr-FR"/>
          </a:p>
        </p:txBody>
      </p:sp>
      <p:sp>
        <p:nvSpPr>
          <p:cNvPr id="6" name="Footer Placeholder 5"/>
          <p:cNvSpPr>
            <a:spLocks noGrp="1"/>
          </p:cNvSpPr>
          <p:nvPr>
            <p:ph type="ftr" sz="quarter" idx="11"/>
          </p:nvPr>
        </p:nvSpPr>
        <p:spPr>
          <a:xfrm>
            <a:off x="590396" y="6041362"/>
            <a:ext cx="3295413" cy="365125"/>
          </a:xfrm>
        </p:spPr>
        <p:txBody>
          <a:bodyPr/>
          <a:lstStyle/>
          <a:p>
            <a:endParaRPr lang="fr-FR"/>
          </a:p>
        </p:txBody>
      </p:sp>
      <p:sp>
        <p:nvSpPr>
          <p:cNvPr id="7" name="Slide Number Placeholder 6"/>
          <p:cNvSpPr>
            <a:spLocks noGrp="1"/>
          </p:cNvSpPr>
          <p:nvPr>
            <p:ph type="sldNum" sz="quarter" idx="12"/>
          </p:nvPr>
        </p:nvSpPr>
        <p:spPr>
          <a:xfrm>
            <a:off x="4862689" y="5915888"/>
            <a:ext cx="1062155" cy="490599"/>
          </a:xfrm>
        </p:spPr>
        <p:txBody>
          <a:bodyPr/>
          <a:lstStyle/>
          <a:p>
            <a:fld id="{F3A33030-4B8F-4602-877F-F30CDFF1EB60}" type="slidenum">
              <a:rPr lang="fr-FR" smtClean="0"/>
              <a:t>‹N°›</a:t>
            </a:fld>
            <a:endParaRPr lang="fr-FR"/>
          </a:p>
        </p:txBody>
      </p:sp>
    </p:spTree>
    <p:extLst>
      <p:ext uri="{BB962C8B-B14F-4D97-AF65-F5344CB8AC3E}">
        <p14:creationId xmlns:p14="http://schemas.microsoft.com/office/powerpoint/2010/main" val="2543323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fr-FR"/>
              <a:t>Modifiez le style du titre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fr-FR"/>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A0FD315-6CF8-4225-BE53-34C0786F3841}" type="datetimeFigureOut">
              <a:rPr lang="fr-FR" smtClean="0"/>
              <a:t>26/01/2023</a:t>
            </a:fld>
            <a:endParaRPr lang="fr-FR"/>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F3A33030-4B8F-4602-877F-F30CDFF1EB60}" type="slidenum">
              <a:rPr lang="fr-FR" smtClean="0"/>
              <a:t>‹N°›</a:t>
            </a:fld>
            <a:endParaRPr lang="fr-FR"/>
          </a:p>
        </p:txBody>
      </p:sp>
    </p:spTree>
    <p:extLst>
      <p:ext uri="{BB962C8B-B14F-4D97-AF65-F5344CB8AC3E}">
        <p14:creationId xmlns:p14="http://schemas.microsoft.com/office/powerpoint/2010/main" val="1345570354"/>
      </p:ext>
    </p:extLst>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 id="2147483829" r:id="rId13"/>
    <p:sldLayoutId id="2147483830"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3B88BA-D266-1403-EADB-E71369CD7420}"/>
              </a:ext>
            </a:extLst>
          </p:cNvPr>
          <p:cNvSpPr>
            <a:spLocks noGrp="1"/>
          </p:cNvSpPr>
          <p:nvPr>
            <p:ph type="ctrTitle"/>
          </p:nvPr>
        </p:nvSpPr>
        <p:spPr>
          <a:xfrm>
            <a:off x="810002" y="639097"/>
            <a:ext cx="4961534" cy="3781101"/>
          </a:xfrm>
        </p:spPr>
        <p:txBody>
          <a:bodyPr>
            <a:normAutofit/>
          </a:bodyPr>
          <a:lstStyle/>
          <a:p>
            <a:r>
              <a:rPr lang="fr-FR" dirty="0"/>
              <a:t>Une réforme contre les femmes</a:t>
            </a:r>
          </a:p>
        </p:txBody>
      </p:sp>
      <p:pic>
        <p:nvPicPr>
          <p:cNvPr id="3" name="Image 2">
            <a:extLst>
              <a:ext uri="{FF2B5EF4-FFF2-40B4-BE49-F238E27FC236}">
                <a16:creationId xmlns:a16="http://schemas.microsoft.com/office/drawing/2014/main" id="{492CDD12-06AE-77DD-4E30-C68AE358C018}"/>
              </a:ext>
            </a:extLst>
          </p:cNvPr>
          <p:cNvPicPr>
            <a:picLocks noChangeAspect="1"/>
          </p:cNvPicPr>
          <p:nvPr/>
        </p:nvPicPr>
        <p:blipFill rotWithShape="1">
          <a:blip r:embed="rId2">
            <a:extLst>
              <a:ext uri="{28A0092B-C50C-407E-A947-70E740481C1C}">
                <a14:useLocalDpi xmlns:a14="http://schemas.microsoft.com/office/drawing/2010/main" val="0"/>
              </a:ext>
            </a:extLst>
          </a:blip>
          <a:srcRect t="13613" r="2" b="2"/>
          <a:stretch/>
        </p:blipFill>
        <p:spPr>
          <a:xfrm>
            <a:off x="6100916" y="10"/>
            <a:ext cx="6091084" cy="6857990"/>
          </a:xfrm>
          <a:prstGeom prst="rect">
            <a:avLst/>
          </a:prstGeom>
        </p:spPr>
      </p:pic>
    </p:spTree>
    <p:extLst>
      <p:ext uri="{BB962C8B-B14F-4D97-AF65-F5344CB8AC3E}">
        <p14:creationId xmlns:p14="http://schemas.microsoft.com/office/powerpoint/2010/main" val="10864195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D1282D-D47C-37BC-F5CA-532A0BD44693}"/>
              </a:ext>
            </a:extLst>
          </p:cNvPr>
          <p:cNvSpPr>
            <a:spLocks noGrp="1"/>
          </p:cNvSpPr>
          <p:nvPr>
            <p:ph type="title"/>
          </p:nvPr>
        </p:nvSpPr>
        <p:spPr/>
        <p:txBody>
          <a:bodyPr/>
          <a:lstStyle/>
          <a:p>
            <a:r>
              <a:rPr lang="fr-FR" dirty="0"/>
              <a:t>Quelle réforme féministe ?</a:t>
            </a:r>
          </a:p>
        </p:txBody>
      </p:sp>
      <p:sp>
        <p:nvSpPr>
          <p:cNvPr id="3" name="Espace réservé du contenu 2">
            <a:extLst>
              <a:ext uri="{FF2B5EF4-FFF2-40B4-BE49-F238E27FC236}">
                <a16:creationId xmlns:a16="http://schemas.microsoft.com/office/drawing/2014/main" id="{C448DA85-1BEA-FC1A-4369-43DED9103B78}"/>
              </a:ext>
            </a:extLst>
          </p:cNvPr>
          <p:cNvSpPr>
            <a:spLocks noGrp="1"/>
          </p:cNvSpPr>
          <p:nvPr>
            <p:ph idx="1"/>
          </p:nvPr>
        </p:nvSpPr>
        <p:spPr/>
        <p:txBody>
          <a:bodyPr>
            <a:normAutofit/>
          </a:bodyPr>
          <a:lstStyle/>
          <a:p>
            <a:r>
              <a:rPr lang="fr-FR" b="1" dirty="0">
                <a:solidFill>
                  <a:schemeClr val="bg1"/>
                </a:solidFill>
              </a:rPr>
              <a:t>Réduire le temps de travail et rétablir la retraite à 60 ans.</a:t>
            </a:r>
            <a:r>
              <a:rPr lang="fr-FR" dirty="0">
                <a:solidFill>
                  <a:schemeClr val="bg1"/>
                </a:solidFill>
              </a:rPr>
              <a:t> Le temps des femmes n’est pas le même que celui des hommes. Penser aligner la durée de carrière des femmes sur des durées déjà inaccessibles pour les hommes est illusoire.</a:t>
            </a:r>
          </a:p>
          <a:p>
            <a:r>
              <a:rPr lang="fr-FR" b="1" dirty="0">
                <a:solidFill>
                  <a:schemeClr val="bg1"/>
                </a:solidFill>
              </a:rPr>
              <a:t>Mettre fin aux dispositifs très discriminants</a:t>
            </a:r>
            <a:r>
              <a:rPr lang="fr-FR" dirty="0">
                <a:solidFill>
                  <a:schemeClr val="bg1"/>
                </a:solidFill>
              </a:rPr>
              <a:t> pour les femmes : supprimer la décote et rétablir le calcul sur les 10 meilleures années</a:t>
            </a:r>
          </a:p>
          <a:p>
            <a:r>
              <a:rPr lang="fr-FR" b="1" dirty="0">
                <a:solidFill>
                  <a:schemeClr val="bg1"/>
                </a:solidFill>
              </a:rPr>
              <a:t>Le minimum contributif doit être au niveau du Smic ! </a:t>
            </a:r>
            <a:endParaRPr lang="fr-FR" b="1" dirty="0">
              <a:solidFill>
                <a:schemeClr val="bg1"/>
              </a:solidFill>
              <a:highlight>
                <a:srgbClr val="FFFF00"/>
              </a:highlight>
            </a:endParaRPr>
          </a:p>
          <a:p>
            <a:r>
              <a:rPr lang="fr-FR" sz="2800" b="1" dirty="0">
                <a:solidFill>
                  <a:schemeClr val="bg1"/>
                </a:solidFill>
                <a:effectLst/>
                <a:ea typeface="DengXian" panose="02010600030101010101" pitchFamily="2" charset="-122"/>
                <a:cs typeface="Arial" panose="020B0604020202020204" pitchFamily="34" charset="0"/>
              </a:rPr>
              <a:t>La revalorisation du minimum vieillesse au minimum au niveau du seuil de pauvreté. </a:t>
            </a:r>
            <a:r>
              <a:rPr lang="fr-FR" dirty="0">
                <a:solidFill>
                  <a:schemeClr val="bg1"/>
                </a:solidFill>
              </a:rPr>
              <a:t>La majorité des allocataires sont des femmes (56 %). </a:t>
            </a:r>
          </a:p>
          <a:p>
            <a:endParaRPr lang="fr-FR" dirty="0">
              <a:solidFill>
                <a:schemeClr val="bg1"/>
              </a:solidFill>
            </a:endParaRPr>
          </a:p>
        </p:txBody>
      </p:sp>
      <p:pic>
        <p:nvPicPr>
          <p:cNvPr id="4" name="Image 3">
            <a:extLst>
              <a:ext uri="{FF2B5EF4-FFF2-40B4-BE49-F238E27FC236}">
                <a16:creationId xmlns:a16="http://schemas.microsoft.com/office/drawing/2014/main" id="{EE494393-990B-EEBB-7E4B-5D6109B208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9259" y="236538"/>
            <a:ext cx="914400" cy="1181100"/>
          </a:xfrm>
          <a:prstGeom prst="rect">
            <a:avLst/>
          </a:prstGeom>
        </p:spPr>
      </p:pic>
    </p:spTree>
    <p:extLst>
      <p:ext uri="{BB962C8B-B14F-4D97-AF65-F5344CB8AC3E}">
        <p14:creationId xmlns:p14="http://schemas.microsoft.com/office/powerpoint/2010/main" val="705380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D52869-472B-CB5C-8BC4-2606633312AF}"/>
              </a:ext>
            </a:extLst>
          </p:cNvPr>
          <p:cNvSpPr>
            <a:spLocks noGrp="1"/>
          </p:cNvSpPr>
          <p:nvPr>
            <p:ph type="title"/>
          </p:nvPr>
        </p:nvSpPr>
        <p:spPr/>
        <p:txBody>
          <a:bodyPr/>
          <a:lstStyle/>
          <a:p>
            <a:r>
              <a:rPr lang="fr-FR" dirty="0"/>
              <a:t>Quelle réforme féministe ?</a:t>
            </a:r>
            <a:endParaRPr lang="fr-FR" strike="sngStrike" dirty="0"/>
          </a:p>
        </p:txBody>
      </p:sp>
      <p:sp>
        <p:nvSpPr>
          <p:cNvPr id="3" name="Espace réservé du contenu 2">
            <a:extLst>
              <a:ext uri="{FF2B5EF4-FFF2-40B4-BE49-F238E27FC236}">
                <a16:creationId xmlns:a16="http://schemas.microsoft.com/office/drawing/2014/main" id="{40FA2727-CFE4-DD25-8520-46C3359DB6A6}"/>
              </a:ext>
            </a:extLst>
          </p:cNvPr>
          <p:cNvSpPr>
            <a:spLocks noGrp="1"/>
          </p:cNvSpPr>
          <p:nvPr>
            <p:ph idx="1"/>
          </p:nvPr>
        </p:nvSpPr>
        <p:spPr/>
        <p:txBody>
          <a:bodyPr/>
          <a:lstStyle/>
          <a:p>
            <a:pPr algn="just"/>
            <a:r>
              <a:rPr lang="fr-FR" dirty="0">
                <a:solidFill>
                  <a:schemeClr val="bg1"/>
                </a:solidFill>
              </a:rPr>
              <a:t>Alignement de la fonction publique sur le privé avec deux ans de bonifications par enfant. </a:t>
            </a:r>
          </a:p>
          <a:p>
            <a:pPr algn="just"/>
            <a:r>
              <a:rPr lang="fr-FR" dirty="0">
                <a:solidFill>
                  <a:schemeClr val="bg1"/>
                </a:solidFill>
                <a:ea typeface="DengXian" panose="02010600030101010101" pitchFamily="2" charset="-122"/>
                <a:cs typeface="Arial" panose="020B0604020202020204" pitchFamily="34" charset="0"/>
              </a:rPr>
              <a:t>L</a:t>
            </a:r>
            <a:r>
              <a:rPr lang="fr-FR" dirty="0">
                <a:solidFill>
                  <a:schemeClr val="bg1"/>
                </a:solidFill>
                <a:effectLst/>
                <a:ea typeface="DengXian" panose="02010600030101010101" pitchFamily="2" charset="-122"/>
                <a:cs typeface="Arial" panose="020B0604020202020204" pitchFamily="34" charset="0"/>
              </a:rPr>
              <a:t>a revalorisation des pensions de réversion </a:t>
            </a:r>
            <a:r>
              <a:rPr lang="fr-FR" dirty="0">
                <a:solidFill>
                  <a:schemeClr val="bg1"/>
                </a:solidFill>
              </a:rPr>
              <a:t>sans condition de vie conjugale de la veuve ou du veuf </a:t>
            </a:r>
            <a:r>
              <a:rPr lang="fr-FR" b="1" dirty="0">
                <a:solidFill>
                  <a:schemeClr val="bg1"/>
                </a:solidFill>
                <a:effectLst/>
                <a:ea typeface="DengXian" panose="02010600030101010101" pitchFamily="2" charset="-122"/>
                <a:cs typeface="Arial" panose="020B0604020202020204" pitchFamily="34" charset="0"/>
              </a:rPr>
              <a:t>et l’o</a:t>
            </a:r>
            <a:r>
              <a:rPr lang="fr-FR" b="1" dirty="0">
                <a:solidFill>
                  <a:schemeClr val="bg1"/>
                </a:solidFill>
              </a:rPr>
              <a:t>uverture aux couples pacsés</a:t>
            </a:r>
            <a:r>
              <a:rPr lang="fr-FR" dirty="0">
                <a:solidFill>
                  <a:schemeClr val="bg1"/>
                </a:solidFill>
              </a:rPr>
              <a:t> </a:t>
            </a:r>
            <a:endParaRPr lang="fr-FR" dirty="0">
              <a:solidFill>
                <a:schemeClr val="bg1"/>
              </a:solidFill>
              <a:effectLst/>
              <a:ea typeface="DengXian" panose="02010600030101010101" pitchFamily="2" charset="-122"/>
              <a:cs typeface="Arial" panose="020B0604020202020204" pitchFamily="34" charset="0"/>
            </a:endParaRPr>
          </a:p>
          <a:p>
            <a:pPr marL="0" indent="0" algn="just">
              <a:buNone/>
            </a:pPr>
            <a:endParaRPr lang="fr-FR" sz="1800" dirty="0">
              <a:solidFill>
                <a:schemeClr val="bg1"/>
              </a:solidFill>
              <a:effectLst/>
              <a:ea typeface="DengXian" panose="02010600030101010101" pitchFamily="2" charset="-122"/>
              <a:cs typeface="Arial" panose="020B0604020202020204" pitchFamily="34" charset="0"/>
            </a:endParaRPr>
          </a:p>
          <a:p>
            <a:endParaRPr lang="fr-FR" dirty="0">
              <a:solidFill>
                <a:schemeClr val="bg1"/>
              </a:solidFill>
            </a:endParaRPr>
          </a:p>
        </p:txBody>
      </p:sp>
      <p:pic>
        <p:nvPicPr>
          <p:cNvPr id="4" name="Image 3">
            <a:extLst>
              <a:ext uri="{FF2B5EF4-FFF2-40B4-BE49-F238E27FC236}">
                <a16:creationId xmlns:a16="http://schemas.microsoft.com/office/drawing/2014/main" id="{8C54C6D9-A0BA-F48A-0C6B-4D21150940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9259" y="236538"/>
            <a:ext cx="914400" cy="1181100"/>
          </a:xfrm>
          <a:prstGeom prst="rect">
            <a:avLst/>
          </a:prstGeom>
        </p:spPr>
      </p:pic>
    </p:spTree>
    <p:extLst>
      <p:ext uri="{BB962C8B-B14F-4D97-AF65-F5344CB8AC3E}">
        <p14:creationId xmlns:p14="http://schemas.microsoft.com/office/powerpoint/2010/main" val="303790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0F1BAF-13F9-1923-4358-08AC969E2053}"/>
              </a:ext>
            </a:extLst>
          </p:cNvPr>
          <p:cNvSpPr>
            <a:spLocks noGrp="1"/>
          </p:cNvSpPr>
          <p:nvPr>
            <p:ph type="title"/>
          </p:nvPr>
        </p:nvSpPr>
        <p:spPr/>
        <p:txBody>
          <a:bodyPr>
            <a:normAutofit/>
          </a:bodyPr>
          <a:lstStyle/>
          <a:p>
            <a:r>
              <a:rPr lang="fr-FR" dirty="0"/>
              <a:t>Quelle réforme féministe ?</a:t>
            </a:r>
          </a:p>
        </p:txBody>
      </p:sp>
      <p:sp>
        <p:nvSpPr>
          <p:cNvPr id="3" name="Espace réservé du contenu 2">
            <a:extLst>
              <a:ext uri="{FF2B5EF4-FFF2-40B4-BE49-F238E27FC236}">
                <a16:creationId xmlns:a16="http://schemas.microsoft.com/office/drawing/2014/main" id="{A0FF40A5-6D23-F265-3BA1-76BFC4684E44}"/>
              </a:ext>
            </a:extLst>
          </p:cNvPr>
          <p:cNvSpPr>
            <a:spLocks noGrp="1"/>
          </p:cNvSpPr>
          <p:nvPr>
            <p:ph idx="1"/>
          </p:nvPr>
        </p:nvSpPr>
        <p:spPr>
          <a:xfrm>
            <a:off x="914401" y="2413000"/>
            <a:ext cx="10469032" cy="3632200"/>
          </a:xfrm>
        </p:spPr>
        <p:txBody>
          <a:bodyPr>
            <a:normAutofit/>
          </a:bodyPr>
          <a:lstStyle/>
          <a:p>
            <a:r>
              <a:rPr lang="fr-FR" dirty="0">
                <a:solidFill>
                  <a:schemeClr val="bg1"/>
                </a:solidFill>
                <a:effectLst/>
                <a:ea typeface="DengXian" panose="02010600030101010101" pitchFamily="2" charset="-122"/>
                <a:cs typeface="Arial" panose="020B0604020202020204" pitchFamily="34" charset="0"/>
              </a:rPr>
              <a:t>La création de droits au départ anticipé avant 60 ans pour tous les métiers pénibles y compris ceux à prédominance féminine</a:t>
            </a:r>
          </a:p>
          <a:p>
            <a:r>
              <a:rPr lang="fr-FR" dirty="0">
                <a:solidFill>
                  <a:schemeClr val="bg1"/>
                </a:solidFill>
              </a:rPr>
              <a:t>Reconnaître la pénibilité des métiers à prédominance féminine dans la fonction publique. Élargir la catégorie active, avec une bonification d’un trimestre par année d’exercice pour partir avec une retraite complète lors du départ anticipé, à l’image de ce qui existe pour les métiers à prédominance masculine (policiers, sapeurs-pompiers, douanes…).</a:t>
            </a:r>
          </a:p>
        </p:txBody>
      </p:sp>
      <p:pic>
        <p:nvPicPr>
          <p:cNvPr id="4" name="Image 3">
            <a:extLst>
              <a:ext uri="{FF2B5EF4-FFF2-40B4-BE49-F238E27FC236}">
                <a16:creationId xmlns:a16="http://schemas.microsoft.com/office/drawing/2014/main" id="{A250400F-948E-9320-EAA3-C605A12796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9259" y="236538"/>
            <a:ext cx="914400" cy="1181100"/>
          </a:xfrm>
          <a:prstGeom prst="rect">
            <a:avLst/>
          </a:prstGeom>
        </p:spPr>
      </p:pic>
    </p:spTree>
    <p:extLst>
      <p:ext uri="{BB962C8B-B14F-4D97-AF65-F5344CB8AC3E}">
        <p14:creationId xmlns:p14="http://schemas.microsoft.com/office/powerpoint/2010/main" val="756724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6733B4-3549-5A98-03B8-EAFA454FEE1F}"/>
              </a:ext>
            </a:extLst>
          </p:cNvPr>
          <p:cNvSpPr>
            <a:spLocks noGrp="1"/>
          </p:cNvSpPr>
          <p:nvPr>
            <p:ph type="title"/>
          </p:nvPr>
        </p:nvSpPr>
        <p:spPr/>
        <p:txBody>
          <a:bodyPr/>
          <a:lstStyle/>
          <a:p>
            <a:pPr algn="ctr"/>
            <a:r>
              <a:rPr lang="fr-FR" dirty="0"/>
              <a:t>Des inégalités de pension</a:t>
            </a:r>
            <a:br>
              <a:rPr lang="fr-FR" dirty="0"/>
            </a:br>
            <a:r>
              <a:rPr lang="fr-FR" dirty="0"/>
              <a:t>très importantes</a:t>
            </a:r>
          </a:p>
        </p:txBody>
      </p:sp>
      <p:sp>
        <p:nvSpPr>
          <p:cNvPr id="3" name="Espace réservé du contenu 2">
            <a:extLst>
              <a:ext uri="{FF2B5EF4-FFF2-40B4-BE49-F238E27FC236}">
                <a16:creationId xmlns:a16="http://schemas.microsoft.com/office/drawing/2014/main" id="{FDEF756D-D64B-60C4-EC80-0EC1DF87060B}"/>
              </a:ext>
            </a:extLst>
          </p:cNvPr>
          <p:cNvSpPr>
            <a:spLocks noGrp="1"/>
          </p:cNvSpPr>
          <p:nvPr>
            <p:ph idx="1"/>
          </p:nvPr>
        </p:nvSpPr>
        <p:spPr/>
        <p:txBody>
          <a:bodyPr>
            <a:normAutofit/>
          </a:bodyPr>
          <a:lstStyle/>
          <a:p>
            <a:r>
              <a:rPr lang="fr-FR" dirty="0">
                <a:solidFill>
                  <a:schemeClr val="bg1"/>
                </a:solidFill>
              </a:rPr>
              <a:t>Les femmes touchent une pension de droit direct de 40 % inférieure à celle des hommes. Une fois prise en compte la pension de réversion, l’écart est toujours de 28 %.</a:t>
            </a:r>
          </a:p>
          <a:p>
            <a:r>
              <a:rPr lang="fr-FR" b="1" dirty="0">
                <a:solidFill>
                  <a:schemeClr val="bg1"/>
                </a:solidFill>
              </a:rPr>
              <a:t>2 causes principales :</a:t>
            </a:r>
          </a:p>
          <a:p>
            <a:pPr lvl="1"/>
            <a:r>
              <a:rPr lang="fr-FR" dirty="0">
                <a:solidFill>
                  <a:schemeClr val="bg1"/>
                </a:solidFill>
              </a:rPr>
              <a:t>les femmes sont payées 28 % de moins que les hommes, du fait des temps partiels (près de 30 % des femmes), de la dévalorisation des emplois féminisés et de l’absence de déroulement de carrière ;</a:t>
            </a:r>
          </a:p>
          <a:p>
            <a:pPr lvl="1"/>
            <a:r>
              <a:rPr lang="fr-FR" dirty="0">
                <a:solidFill>
                  <a:schemeClr val="bg1"/>
                </a:solidFill>
              </a:rPr>
              <a:t>Elles ont des carrières plus courtes, du fait de la prise en charge des enfants et des personnes dépendantes : une femme sur deux réduit ou arrête complètement son activité professionnelle à l’arrivée d’un enfant. C’est le cas d’un homme sur neuf. Résultat :  </a:t>
            </a:r>
            <a:r>
              <a:rPr lang="fr-FR" dirty="0">
                <a:solidFill>
                  <a:schemeClr val="bg1"/>
                </a:solidFill>
                <a:latin typeface="Calibri" panose="020F0502020204030204" pitchFamily="34" charset="0"/>
              </a:rPr>
              <a:t>l</a:t>
            </a:r>
            <a:r>
              <a:rPr lang="fr-FR" b="0" i="0" u="none" strike="noStrike" dirty="0">
                <a:solidFill>
                  <a:schemeClr val="bg1"/>
                </a:solidFill>
                <a:effectLst/>
                <a:latin typeface="Calibri" panose="020F0502020204030204" pitchFamily="34" charset="0"/>
              </a:rPr>
              <a:t>es femmes entre 25 et 54 ans ont un taux d’activité de 8 points inférieur à celui des hommes (84 % contre 92  %) parce qu’elles se retirent de l’emploi ou passent à temps partiel faute de solutions lors de la naissance d’enfants.</a:t>
            </a:r>
            <a:endParaRPr lang="fr-FR" dirty="0">
              <a:solidFill>
                <a:schemeClr val="bg1"/>
              </a:solidFill>
            </a:endParaRPr>
          </a:p>
        </p:txBody>
      </p:sp>
      <p:pic>
        <p:nvPicPr>
          <p:cNvPr id="4" name="Image 3">
            <a:extLst>
              <a:ext uri="{FF2B5EF4-FFF2-40B4-BE49-F238E27FC236}">
                <a16:creationId xmlns:a16="http://schemas.microsoft.com/office/drawing/2014/main" id="{32FF75EB-863F-6544-0174-3997D71EC5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9259" y="236538"/>
            <a:ext cx="914400" cy="1181100"/>
          </a:xfrm>
          <a:prstGeom prst="rect">
            <a:avLst/>
          </a:prstGeom>
        </p:spPr>
      </p:pic>
    </p:spTree>
    <p:extLst>
      <p:ext uri="{BB962C8B-B14F-4D97-AF65-F5344CB8AC3E}">
        <p14:creationId xmlns:p14="http://schemas.microsoft.com/office/powerpoint/2010/main" val="3345282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43112E-48FC-6060-202C-69F33C947470}"/>
              </a:ext>
            </a:extLst>
          </p:cNvPr>
          <p:cNvSpPr>
            <a:spLocks noGrp="1"/>
          </p:cNvSpPr>
          <p:nvPr>
            <p:ph type="title"/>
          </p:nvPr>
        </p:nvSpPr>
        <p:spPr/>
        <p:txBody>
          <a:bodyPr/>
          <a:lstStyle/>
          <a:p>
            <a:r>
              <a:rPr lang="fr-FR" dirty="0"/>
              <a:t>Aggravées par les réformes précédentes</a:t>
            </a:r>
          </a:p>
        </p:txBody>
      </p:sp>
      <p:sp>
        <p:nvSpPr>
          <p:cNvPr id="3" name="Espace réservé du contenu 2">
            <a:extLst>
              <a:ext uri="{FF2B5EF4-FFF2-40B4-BE49-F238E27FC236}">
                <a16:creationId xmlns:a16="http://schemas.microsoft.com/office/drawing/2014/main" id="{8B90DFB7-568C-D454-2201-31B6986939D4}"/>
              </a:ext>
            </a:extLst>
          </p:cNvPr>
          <p:cNvSpPr>
            <a:spLocks noGrp="1"/>
          </p:cNvSpPr>
          <p:nvPr>
            <p:ph idx="1"/>
          </p:nvPr>
        </p:nvSpPr>
        <p:spPr/>
        <p:txBody>
          <a:bodyPr>
            <a:normAutofit/>
          </a:bodyPr>
          <a:lstStyle/>
          <a:p>
            <a:r>
              <a:rPr lang="fr-FR" dirty="0">
                <a:solidFill>
                  <a:schemeClr val="bg1"/>
                </a:solidFill>
              </a:rPr>
              <a:t>Les réformes régressives depuis 1993 ont particulièrement pénalisé les femmes :</a:t>
            </a:r>
          </a:p>
          <a:p>
            <a:pPr lvl="1"/>
            <a:r>
              <a:rPr lang="fr-FR" dirty="0">
                <a:solidFill>
                  <a:schemeClr val="bg1"/>
                </a:solidFill>
              </a:rPr>
              <a:t>Le passage des 10 meilleures années aux 25 meilleures années (1993) : prise en compte des années de temps partiel, congé parental… dans le calcul de la retraite</a:t>
            </a:r>
          </a:p>
          <a:p>
            <a:pPr lvl="1"/>
            <a:r>
              <a:rPr lang="fr-FR" dirty="0">
                <a:solidFill>
                  <a:schemeClr val="bg1"/>
                </a:solidFill>
              </a:rPr>
              <a:t>Le report des bornes d’âge de 60/65 ans à 62/67 ans et la décote (2010). 19 % des femmes (et 10 % des hommes) sont obligées d’attendre 67 ans </a:t>
            </a:r>
          </a:p>
          <a:p>
            <a:pPr lvl="1"/>
            <a:r>
              <a:rPr lang="fr-FR" dirty="0">
                <a:solidFill>
                  <a:schemeClr val="bg1"/>
                </a:solidFill>
              </a:rPr>
              <a:t>L’allongement du nombre d’annuités nécessaires (2014). 40 % des femmes partent avec une carrière incomplète (et 32 % des hommes)</a:t>
            </a:r>
          </a:p>
          <a:p>
            <a:pPr lvl="1"/>
            <a:r>
              <a:rPr lang="fr-FR" dirty="0">
                <a:solidFill>
                  <a:schemeClr val="bg1"/>
                </a:solidFill>
              </a:rPr>
              <a:t>Diminution des droits pour enfants dans la fonction publique :  la réforme de 2003 a remplacé la bonification (durée cotisée) d’un an par enfant pour les femmes fonctionnaires par une majoration de durée d’assurance (MDA) de six mois (qui sert juste pour le calcul de la décote)…</a:t>
            </a:r>
          </a:p>
        </p:txBody>
      </p:sp>
      <p:pic>
        <p:nvPicPr>
          <p:cNvPr id="4" name="Image 3">
            <a:extLst>
              <a:ext uri="{FF2B5EF4-FFF2-40B4-BE49-F238E27FC236}">
                <a16:creationId xmlns:a16="http://schemas.microsoft.com/office/drawing/2014/main" id="{17C83A7A-2E73-365D-1C72-27FBBA770C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9259" y="236538"/>
            <a:ext cx="914400" cy="1181100"/>
          </a:xfrm>
          <a:prstGeom prst="rect">
            <a:avLst/>
          </a:prstGeom>
        </p:spPr>
      </p:pic>
    </p:spTree>
    <p:extLst>
      <p:ext uri="{BB962C8B-B14F-4D97-AF65-F5344CB8AC3E}">
        <p14:creationId xmlns:p14="http://schemas.microsoft.com/office/powerpoint/2010/main" val="3317880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8CC9E3-BD39-E8DE-D93D-63C1B7489816}"/>
              </a:ext>
            </a:extLst>
          </p:cNvPr>
          <p:cNvSpPr>
            <a:spLocks noGrp="1"/>
          </p:cNvSpPr>
          <p:nvPr>
            <p:ph type="title"/>
          </p:nvPr>
        </p:nvSpPr>
        <p:spPr/>
        <p:txBody>
          <a:bodyPr/>
          <a:lstStyle/>
          <a:p>
            <a:r>
              <a:rPr lang="fr-FR" dirty="0"/>
              <a:t>Une réforme contre les femmes</a:t>
            </a:r>
          </a:p>
        </p:txBody>
      </p:sp>
      <p:sp>
        <p:nvSpPr>
          <p:cNvPr id="3" name="Espace réservé du contenu 2">
            <a:extLst>
              <a:ext uri="{FF2B5EF4-FFF2-40B4-BE49-F238E27FC236}">
                <a16:creationId xmlns:a16="http://schemas.microsoft.com/office/drawing/2014/main" id="{BBE9822F-E220-0424-977E-9AA734B894FE}"/>
              </a:ext>
            </a:extLst>
          </p:cNvPr>
          <p:cNvSpPr>
            <a:spLocks noGrp="1"/>
          </p:cNvSpPr>
          <p:nvPr>
            <p:ph idx="1"/>
          </p:nvPr>
        </p:nvSpPr>
        <p:spPr/>
        <p:txBody>
          <a:bodyPr>
            <a:normAutofit/>
          </a:bodyPr>
          <a:lstStyle/>
          <a:p>
            <a:r>
              <a:rPr lang="fr-FR" dirty="0">
                <a:solidFill>
                  <a:schemeClr val="bg1"/>
                </a:solidFill>
              </a:rPr>
              <a:t>Reporter l’âge de départ en retraite est encore plus défavorable aux femmes qui sont déjà 40 % à partir en retraite avec une carrière incomplète</a:t>
            </a:r>
          </a:p>
          <a:p>
            <a:r>
              <a:rPr lang="fr-FR" dirty="0">
                <a:solidFill>
                  <a:schemeClr val="bg1"/>
                </a:solidFill>
              </a:rPr>
              <a:t>L'allongement de la durée de cotisation va doublement les pénaliser :</a:t>
            </a:r>
            <a:br>
              <a:rPr lang="fr-FR" dirty="0">
                <a:solidFill>
                  <a:schemeClr val="bg1"/>
                </a:solidFill>
              </a:rPr>
            </a:br>
            <a:endParaRPr lang="fr-FR" dirty="0">
              <a:solidFill>
                <a:schemeClr val="bg1"/>
              </a:solidFill>
            </a:endParaRPr>
          </a:p>
          <a:p>
            <a:pPr lvl="1"/>
            <a:r>
              <a:rPr lang="fr-FR" dirty="0">
                <a:solidFill>
                  <a:schemeClr val="bg1"/>
                </a:solidFill>
              </a:rPr>
              <a:t>accentuation de la décote au regard du nombre de trimestres manquants, alors que les femmes partent en moyenne déjà un an plus tard que les hommes à la retraite pour éviter une décote ;</a:t>
            </a:r>
            <a:br>
              <a:rPr lang="fr-FR" dirty="0">
                <a:solidFill>
                  <a:schemeClr val="bg1"/>
                </a:solidFill>
              </a:rPr>
            </a:br>
            <a:endParaRPr lang="fr-FR" dirty="0">
              <a:solidFill>
                <a:schemeClr val="bg1"/>
              </a:solidFill>
            </a:endParaRPr>
          </a:p>
          <a:p>
            <a:pPr lvl="1"/>
            <a:r>
              <a:rPr lang="fr-FR" dirty="0">
                <a:solidFill>
                  <a:schemeClr val="bg1"/>
                </a:solidFill>
              </a:rPr>
              <a:t>baisse de la pension « à taux plein »  par la dégradation du coefficient de proratisation: à 67 ans on ramène la pension au nombre de trimestres validés sur le nombre de trimestres requis.</a:t>
            </a:r>
            <a:br>
              <a:rPr lang="fr-FR" dirty="0">
                <a:solidFill>
                  <a:schemeClr val="bg1"/>
                </a:solidFill>
              </a:rPr>
            </a:br>
            <a:endParaRPr lang="fr-FR" dirty="0">
              <a:solidFill>
                <a:schemeClr val="bg1"/>
              </a:solidFill>
            </a:endParaRPr>
          </a:p>
        </p:txBody>
      </p:sp>
      <p:pic>
        <p:nvPicPr>
          <p:cNvPr id="5" name="Image 4">
            <a:extLst>
              <a:ext uri="{FF2B5EF4-FFF2-40B4-BE49-F238E27FC236}">
                <a16:creationId xmlns:a16="http://schemas.microsoft.com/office/drawing/2014/main" id="{B4A2F6E5-29DD-B86B-7326-7E102FC88C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9259" y="236538"/>
            <a:ext cx="914400" cy="1181100"/>
          </a:xfrm>
          <a:prstGeom prst="rect">
            <a:avLst/>
          </a:prstGeom>
        </p:spPr>
      </p:pic>
    </p:spTree>
    <p:extLst>
      <p:ext uri="{BB962C8B-B14F-4D97-AF65-F5344CB8AC3E}">
        <p14:creationId xmlns:p14="http://schemas.microsoft.com/office/powerpoint/2010/main" val="1509977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ACFB53-361E-FF6D-28D8-9172D76E64B8}"/>
              </a:ext>
            </a:extLst>
          </p:cNvPr>
          <p:cNvSpPr>
            <a:spLocks noGrp="1"/>
          </p:cNvSpPr>
          <p:nvPr>
            <p:ph type="title"/>
          </p:nvPr>
        </p:nvSpPr>
        <p:spPr/>
        <p:txBody>
          <a:bodyPr/>
          <a:lstStyle/>
          <a:p>
            <a:r>
              <a:rPr lang="fr-FR" dirty="0"/>
              <a:t>Une réforme contre les femmes</a:t>
            </a:r>
          </a:p>
        </p:txBody>
      </p:sp>
      <p:sp>
        <p:nvSpPr>
          <p:cNvPr id="3" name="Espace réservé du contenu 2">
            <a:extLst>
              <a:ext uri="{FF2B5EF4-FFF2-40B4-BE49-F238E27FC236}">
                <a16:creationId xmlns:a16="http://schemas.microsoft.com/office/drawing/2014/main" id="{E18C92A2-5625-62D0-4BD3-7E35FBE57262}"/>
              </a:ext>
            </a:extLst>
          </p:cNvPr>
          <p:cNvSpPr>
            <a:spLocks noGrp="1"/>
          </p:cNvSpPr>
          <p:nvPr>
            <p:ph idx="1"/>
          </p:nvPr>
        </p:nvSpPr>
        <p:spPr/>
        <p:txBody>
          <a:bodyPr>
            <a:normAutofit/>
          </a:bodyPr>
          <a:lstStyle/>
          <a:p>
            <a:r>
              <a:rPr lang="fr-FR" dirty="0">
                <a:solidFill>
                  <a:schemeClr val="bg1"/>
                </a:solidFill>
              </a:rPr>
              <a:t>Plus de 120 000 femmes, mères, partent actuellement dès 62 ans, grâce à leur majoration de durée d’assurance : désormais elles devront attendre deux ans de plus et perdront cet avantage… </a:t>
            </a:r>
          </a:p>
          <a:p>
            <a:r>
              <a:rPr lang="fr-FR" dirty="0">
                <a:solidFill>
                  <a:schemeClr val="bg1"/>
                </a:solidFill>
              </a:rPr>
              <a:t>Les femmes sont encore plus nombreuses que les hommes à être sans emploi lors de leur départ en retraite: </a:t>
            </a:r>
            <a:r>
              <a:rPr lang="fr-FR" dirty="0">
                <a:solidFill>
                  <a:schemeClr val="bg1"/>
                </a:solidFill>
                <a:effectLst/>
                <a:latin typeface="Calibri" panose="020F0502020204030204" pitchFamily="34" charset="0"/>
                <a:ea typeface="Calibri" panose="020F0502020204030204" pitchFamily="34" charset="0"/>
              </a:rPr>
              <a:t>Parmi les </a:t>
            </a:r>
            <a:r>
              <a:rPr lang="fr-FR" dirty="0" err="1">
                <a:solidFill>
                  <a:schemeClr val="bg1"/>
                </a:solidFill>
                <a:effectLst/>
                <a:latin typeface="Calibri" panose="020F0502020204030204" pitchFamily="34" charset="0"/>
                <a:ea typeface="Calibri" panose="020F0502020204030204" pitchFamily="34" charset="0"/>
              </a:rPr>
              <a:t>retraité·es</a:t>
            </a:r>
            <a:r>
              <a:rPr lang="fr-FR" dirty="0">
                <a:solidFill>
                  <a:schemeClr val="bg1"/>
                </a:solidFill>
                <a:effectLst/>
                <a:latin typeface="Calibri" panose="020F0502020204030204" pitchFamily="34" charset="0"/>
                <a:ea typeface="Calibri" panose="020F0502020204030204" pitchFamily="34" charset="0"/>
              </a:rPr>
              <a:t> </a:t>
            </a:r>
            <a:r>
              <a:rPr lang="fr-FR" dirty="0" err="1">
                <a:solidFill>
                  <a:schemeClr val="bg1"/>
                </a:solidFill>
                <a:effectLst/>
                <a:latin typeface="Calibri" panose="020F0502020204030204" pitchFamily="34" charset="0"/>
                <a:ea typeface="Calibri" panose="020F0502020204030204" pitchFamily="34" charset="0"/>
              </a:rPr>
              <a:t>né·es</a:t>
            </a:r>
            <a:r>
              <a:rPr lang="fr-FR" dirty="0">
                <a:solidFill>
                  <a:schemeClr val="bg1"/>
                </a:solidFill>
                <a:effectLst/>
                <a:latin typeface="Calibri" panose="020F0502020204030204" pitchFamily="34" charset="0"/>
                <a:ea typeface="Calibri" panose="020F0502020204030204" pitchFamily="34" charset="0"/>
              </a:rPr>
              <a:t> en 1950, 37 % des femmes et 28 % des hommes n’étaient plus en emploi l’année de leur départ en retraite. Conséquence : cela va encore dégrader le montant de leur pension.</a:t>
            </a:r>
            <a:endParaRPr lang="fr-FR" dirty="0">
              <a:solidFill>
                <a:schemeClr val="bg1"/>
              </a:solidFill>
            </a:endParaRPr>
          </a:p>
          <a:p>
            <a:pPr marL="0" indent="0">
              <a:buNone/>
            </a:pPr>
            <a:endParaRPr lang="fr-FR" dirty="0">
              <a:solidFill>
                <a:schemeClr val="bg1"/>
              </a:solidFill>
            </a:endParaRPr>
          </a:p>
        </p:txBody>
      </p:sp>
      <p:pic>
        <p:nvPicPr>
          <p:cNvPr id="4" name="Image 3">
            <a:extLst>
              <a:ext uri="{FF2B5EF4-FFF2-40B4-BE49-F238E27FC236}">
                <a16:creationId xmlns:a16="http://schemas.microsoft.com/office/drawing/2014/main" id="{467F9702-227E-538C-D483-E734B9C2FB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9259" y="236538"/>
            <a:ext cx="914400" cy="1181100"/>
          </a:xfrm>
          <a:prstGeom prst="rect">
            <a:avLst/>
          </a:prstGeom>
        </p:spPr>
      </p:pic>
    </p:spTree>
    <p:extLst>
      <p:ext uri="{BB962C8B-B14F-4D97-AF65-F5344CB8AC3E}">
        <p14:creationId xmlns:p14="http://schemas.microsoft.com/office/powerpoint/2010/main" val="554743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FFE24E-6504-8901-F1E8-EECB3E8BA063}"/>
              </a:ext>
            </a:extLst>
          </p:cNvPr>
          <p:cNvSpPr>
            <a:spLocks noGrp="1"/>
          </p:cNvSpPr>
          <p:nvPr>
            <p:ph type="title"/>
          </p:nvPr>
        </p:nvSpPr>
        <p:spPr/>
        <p:txBody>
          <a:bodyPr/>
          <a:lstStyle/>
          <a:p>
            <a:r>
              <a:rPr lang="fr-FR" dirty="0"/>
              <a:t>Qui occulte l’apport des </a:t>
            </a:r>
            <a:r>
              <a:rPr lang="fr-FR" dirty="0" err="1"/>
              <a:t>retraité·es</a:t>
            </a:r>
            <a:endParaRPr lang="fr-FR" dirty="0"/>
          </a:p>
        </p:txBody>
      </p:sp>
      <p:sp>
        <p:nvSpPr>
          <p:cNvPr id="3" name="Espace réservé du contenu 2">
            <a:extLst>
              <a:ext uri="{FF2B5EF4-FFF2-40B4-BE49-F238E27FC236}">
                <a16:creationId xmlns:a16="http://schemas.microsoft.com/office/drawing/2014/main" id="{B87AE926-3E9A-7507-D7B9-051127320107}"/>
              </a:ext>
            </a:extLst>
          </p:cNvPr>
          <p:cNvSpPr>
            <a:spLocks noGrp="1"/>
          </p:cNvSpPr>
          <p:nvPr>
            <p:ph idx="1"/>
          </p:nvPr>
        </p:nvSpPr>
        <p:spPr/>
        <p:txBody>
          <a:bodyPr>
            <a:normAutofit fontScale="92500" lnSpcReduction="10000"/>
          </a:bodyPr>
          <a:lstStyle/>
          <a:p>
            <a:pPr marL="0" indent="0">
              <a:buNone/>
            </a:pPr>
            <a:r>
              <a:rPr lang="fr-FR" sz="2400" b="1" dirty="0">
                <a:solidFill>
                  <a:schemeClr val="bg1"/>
                </a:solidFill>
              </a:rPr>
              <a:t>En matière de prise en charge de la petite enfance…</a:t>
            </a:r>
          </a:p>
          <a:p>
            <a:r>
              <a:rPr lang="fr-FR" sz="2400" dirty="0">
                <a:solidFill>
                  <a:schemeClr val="bg1"/>
                </a:solidFill>
              </a:rPr>
              <a:t>40 % des enfants de moins de 3 ans n’ont pas de mode de garde</a:t>
            </a:r>
          </a:p>
          <a:p>
            <a:r>
              <a:rPr lang="fr-FR" sz="2400" dirty="0">
                <a:solidFill>
                  <a:schemeClr val="bg1"/>
                </a:solidFill>
                <a:effectLst/>
                <a:latin typeface="Calibri" panose="020F0502020204030204" pitchFamily="34" charset="0"/>
                <a:ea typeface="Calibri" panose="020F0502020204030204" pitchFamily="34" charset="0"/>
              </a:rPr>
              <a:t>Selon la Drees, 21 % des enfants de moins de six ans étaient </a:t>
            </a:r>
            <a:r>
              <a:rPr lang="fr-FR" sz="2400" dirty="0" err="1">
                <a:solidFill>
                  <a:schemeClr val="bg1"/>
                </a:solidFill>
                <a:effectLst/>
                <a:latin typeface="Calibri" panose="020F0502020204030204" pitchFamily="34" charset="0"/>
                <a:ea typeface="Calibri" panose="020F0502020204030204" pitchFamily="34" charset="0"/>
              </a:rPr>
              <a:t>gardé·es</a:t>
            </a:r>
            <a:r>
              <a:rPr lang="fr-FR" sz="2400" dirty="0">
                <a:solidFill>
                  <a:schemeClr val="bg1"/>
                </a:solidFill>
                <a:effectLst/>
                <a:latin typeface="Calibri" panose="020F0502020204030204" pitchFamily="34" charset="0"/>
                <a:ea typeface="Calibri" panose="020F0502020204030204" pitchFamily="34" charset="0"/>
              </a:rPr>
              <a:t> par leurs grands-parents de manière régulière pendant la semaine (2013</a:t>
            </a:r>
            <a:r>
              <a:rPr lang="fr-FR" sz="2400" dirty="0">
                <a:solidFill>
                  <a:schemeClr val="bg1"/>
                </a:solidFill>
                <a:latin typeface="Calibri" panose="020F0502020204030204" pitchFamily="34" charset="0"/>
                <a:ea typeface="Calibri" panose="020F0502020204030204" pitchFamily="34" charset="0"/>
              </a:rPr>
              <a:t>)</a:t>
            </a:r>
          </a:p>
          <a:p>
            <a:pPr marL="0" indent="0">
              <a:buNone/>
            </a:pPr>
            <a:r>
              <a:rPr lang="fr-FR" sz="2400" b="1" dirty="0">
                <a:solidFill>
                  <a:schemeClr val="bg1"/>
                </a:solidFill>
                <a:latin typeface="Calibri" panose="020F0502020204030204" pitchFamily="34" charset="0"/>
                <a:ea typeface="Calibri" panose="020F0502020204030204" pitchFamily="34" charset="0"/>
              </a:rPr>
              <a:t>…et des personnes âgées dépendantes…</a:t>
            </a:r>
          </a:p>
          <a:p>
            <a:r>
              <a:rPr lang="fr-FR" sz="2400" dirty="0">
                <a:solidFill>
                  <a:schemeClr val="bg1"/>
                </a:solidFill>
                <a:latin typeface="Calibri" panose="020F0502020204030204" pitchFamily="34" charset="0"/>
              </a:rPr>
              <a:t>62 % des </a:t>
            </a:r>
            <a:r>
              <a:rPr lang="fr-FR" sz="2400" dirty="0" err="1">
                <a:solidFill>
                  <a:schemeClr val="bg1"/>
                </a:solidFill>
                <a:latin typeface="Calibri" panose="020F0502020204030204" pitchFamily="34" charset="0"/>
              </a:rPr>
              <a:t>aidant·es</a:t>
            </a:r>
            <a:r>
              <a:rPr lang="fr-FR" sz="2400" dirty="0">
                <a:solidFill>
                  <a:schemeClr val="bg1"/>
                </a:solidFill>
                <a:latin typeface="Calibri" panose="020F0502020204030204" pitchFamily="34" charset="0"/>
              </a:rPr>
              <a:t> sont des femmes</a:t>
            </a:r>
          </a:p>
          <a:p>
            <a:r>
              <a:rPr lang="fr-FR" sz="2400" dirty="0">
                <a:solidFill>
                  <a:schemeClr val="bg1"/>
                </a:solidFill>
              </a:rPr>
              <a:t>50 % des </a:t>
            </a:r>
            <a:r>
              <a:rPr lang="fr-FR" sz="2400" dirty="0" err="1">
                <a:solidFill>
                  <a:schemeClr val="bg1"/>
                </a:solidFill>
              </a:rPr>
              <a:t>aidant·es</a:t>
            </a:r>
            <a:r>
              <a:rPr lang="fr-FR" sz="2400" dirty="0">
                <a:solidFill>
                  <a:schemeClr val="bg1"/>
                </a:solidFill>
              </a:rPr>
              <a:t> sont des </a:t>
            </a:r>
            <a:r>
              <a:rPr lang="fr-FR" sz="2400" dirty="0" err="1">
                <a:solidFill>
                  <a:schemeClr val="bg1"/>
                </a:solidFill>
              </a:rPr>
              <a:t>retraité·es</a:t>
            </a:r>
            <a:endParaRPr lang="fr-FR" sz="2400" dirty="0">
              <a:solidFill>
                <a:schemeClr val="bg1"/>
              </a:solidFill>
            </a:endParaRPr>
          </a:p>
          <a:p>
            <a:r>
              <a:rPr lang="fr-FR" sz="2400" dirty="0">
                <a:solidFill>
                  <a:schemeClr val="bg1"/>
                </a:solidFill>
              </a:rPr>
              <a:t>29% des femmes de 59 à 64 ans sont des aidantes </a:t>
            </a:r>
            <a:r>
              <a:rPr lang="fr-FR" sz="1400" dirty="0">
                <a:solidFill>
                  <a:schemeClr val="bg1"/>
                </a:solidFill>
              </a:rPr>
              <a:t>(Haut conseil de la famille, de l’enfance et de l’âge, 2019)</a:t>
            </a:r>
          </a:p>
        </p:txBody>
      </p:sp>
      <p:pic>
        <p:nvPicPr>
          <p:cNvPr id="4" name="Image 3">
            <a:extLst>
              <a:ext uri="{FF2B5EF4-FFF2-40B4-BE49-F238E27FC236}">
                <a16:creationId xmlns:a16="http://schemas.microsoft.com/office/drawing/2014/main" id="{9F240069-482C-105C-7CC3-E32673F234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9259" y="236538"/>
            <a:ext cx="914400" cy="1181100"/>
          </a:xfrm>
          <a:prstGeom prst="rect">
            <a:avLst/>
          </a:prstGeom>
        </p:spPr>
      </p:pic>
    </p:spTree>
    <p:extLst>
      <p:ext uri="{BB962C8B-B14F-4D97-AF65-F5344CB8AC3E}">
        <p14:creationId xmlns:p14="http://schemas.microsoft.com/office/powerpoint/2010/main" val="1943210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1481BE-380D-0515-548B-DD045D692969}"/>
              </a:ext>
            </a:extLst>
          </p:cNvPr>
          <p:cNvSpPr>
            <a:spLocks noGrp="1"/>
          </p:cNvSpPr>
          <p:nvPr>
            <p:ph type="title"/>
          </p:nvPr>
        </p:nvSpPr>
        <p:spPr/>
        <p:txBody>
          <a:bodyPr/>
          <a:lstStyle/>
          <a:p>
            <a:r>
              <a:rPr lang="fr-FR" dirty="0"/>
              <a:t>Des avancées en trompe l’</a:t>
            </a:r>
            <a:r>
              <a:rPr lang="fr-FR" dirty="0" err="1"/>
              <a:t>oeil</a:t>
            </a:r>
            <a:endParaRPr lang="fr-FR" dirty="0"/>
          </a:p>
        </p:txBody>
      </p:sp>
      <p:sp>
        <p:nvSpPr>
          <p:cNvPr id="3" name="Espace réservé du contenu 2">
            <a:extLst>
              <a:ext uri="{FF2B5EF4-FFF2-40B4-BE49-F238E27FC236}">
                <a16:creationId xmlns:a16="http://schemas.microsoft.com/office/drawing/2014/main" id="{EF6B4EBB-567C-BAB2-8864-2C5A31443D8C}"/>
              </a:ext>
            </a:extLst>
          </p:cNvPr>
          <p:cNvSpPr>
            <a:spLocks noGrp="1"/>
          </p:cNvSpPr>
          <p:nvPr>
            <p:ph idx="1"/>
          </p:nvPr>
        </p:nvSpPr>
        <p:spPr/>
        <p:txBody>
          <a:bodyPr>
            <a:normAutofit fontScale="77500" lnSpcReduction="20000"/>
          </a:bodyPr>
          <a:lstStyle/>
          <a:p>
            <a:r>
              <a:rPr lang="fr-FR" sz="2600" dirty="0">
                <a:solidFill>
                  <a:schemeClr val="bg1"/>
                </a:solidFill>
                <a:effectLst/>
                <a:ea typeface="Times New Roman" panose="02020603050405020304" pitchFamily="18" charset="0"/>
                <a:cs typeface="Calibri" panose="020F0502020204030204" pitchFamily="34" charset="0"/>
              </a:rPr>
              <a:t>Parmi la génération 1950, la moitié des femmes et un tiers des hommes perçoivent le minimum de pension. </a:t>
            </a:r>
          </a:p>
          <a:p>
            <a:r>
              <a:rPr lang="fr-FR" sz="2600" dirty="0">
                <a:solidFill>
                  <a:schemeClr val="bg1"/>
                </a:solidFill>
                <a:effectLst/>
                <a:ea typeface="Times New Roman" panose="02020603050405020304" pitchFamily="18" charset="0"/>
                <a:cs typeface="Calibri" panose="020F0502020204030204" pitchFamily="34" charset="0"/>
              </a:rPr>
              <a:t>37 % des femmes retraitées et 15 % des hommes touchent même moins de 1 000 euros brut de pension (909 euros net).</a:t>
            </a:r>
            <a:endParaRPr lang="fr-FR" sz="2600" dirty="0">
              <a:solidFill>
                <a:schemeClr val="bg1"/>
              </a:solidFill>
            </a:endParaRPr>
          </a:p>
          <a:p>
            <a:r>
              <a:rPr lang="fr-FR" dirty="0">
                <a:solidFill>
                  <a:schemeClr val="bg1"/>
                </a:solidFill>
              </a:rPr>
              <a:t>La revalorisation du minimum de pension à 1 200 € concerne essentiellement les carrières complètes et à temps complet : 40 % des femmes ont une carrière incomplète. Ce chiffre monte à 83 % parmi les </a:t>
            </a:r>
            <a:r>
              <a:rPr lang="fr-FR" dirty="0" err="1">
                <a:solidFill>
                  <a:schemeClr val="bg1"/>
                </a:solidFill>
              </a:rPr>
              <a:t>retraité·es</a:t>
            </a:r>
            <a:r>
              <a:rPr lang="fr-FR" dirty="0">
                <a:solidFill>
                  <a:schemeClr val="bg1"/>
                </a:solidFill>
              </a:rPr>
              <a:t> touchant une pension de moins de 1 000 €, particulièrement chez les femmes</a:t>
            </a:r>
          </a:p>
          <a:p>
            <a:pPr algn="l">
              <a:buFont typeface="Arial" panose="020B0604020202020204" pitchFamily="34" charset="0"/>
              <a:buChar char="•"/>
            </a:pPr>
            <a:r>
              <a:rPr lang="fr-FR" sz="2600" dirty="0">
                <a:solidFill>
                  <a:schemeClr val="bg1"/>
                </a:solidFill>
              </a:rPr>
              <a:t>L</a:t>
            </a:r>
            <a:r>
              <a:rPr lang="fr-FR" sz="2600" b="0" i="0" u="none" strike="noStrike" dirty="0">
                <a:solidFill>
                  <a:schemeClr val="bg1"/>
                </a:solidFill>
                <a:effectLst/>
              </a:rPr>
              <a:t>a prise en compte en partie du congé parental pour les carrières longues :  cette mesure ne concernerait que 3 000 personnes !</a:t>
            </a:r>
          </a:p>
          <a:p>
            <a:pPr algn="l">
              <a:buFont typeface="Arial" panose="020B0604020202020204" pitchFamily="34" charset="0"/>
              <a:buChar char="•"/>
            </a:pPr>
            <a:r>
              <a:rPr lang="fr-FR" sz="2600" dirty="0">
                <a:solidFill>
                  <a:schemeClr val="bg1"/>
                </a:solidFill>
              </a:rPr>
              <a:t>Un </a:t>
            </a:r>
            <a:r>
              <a:rPr lang="fr-FR" sz="2600" b="0" i="0" u="none" strike="noStrike" dirty="0">
                <a:solidFill>
                  <a:schemeClr val="bg1"/>
                </a:solidFill>
                <a:effectLst/>
              </a:rPr>
              <a:t>index senior pour « inciter » à leur maintien et embauche : à l’image de l’index égalité, cela ne permettra certainement pas d’améliorer l’emploi des seniors…</a:t>
            </a:r>
          </a:p>
          <a:p>
            <a:endParaRPr lang="fr-FR" dirty="0">
              <a:solidFill>
                <a:schemeClr val="bg1"/>
              </a:solidFill>
            </a:endParaRPr>
          </a:p>
        </p:txBody>
      </p:sp>
      <p:pic>
        <p:nvPicPr>
          <p:cNvPr id="4" name="Image 3">
            <a:extLst>
              <a:ext uri="{FF2B5EF4-FFF2-40B4-BE49-F238E27FC236}">
                <a16:creationId xmlns:a16="http://schemas.microsoft.com/office/drawing/2014/main" id="{CBC2B488-BE3D-30DB-E813-9F673E8164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9259" y="236538"/>
            <a:ext cx="914400" cy="1181100"/>
          </a:xfrm>
          <a:prstGeom prst="rect">
            <a:avLst/>
          </a:prstGeom>
        </p:spPr>
      </p:pic>
    </p:spTree>
    <p:extLst>
      <p:ext uri="{BB962C8B-B14F-4D97-AF65-F5344CB8AC3E}">
        <p14:creationId xmlns:p14="http://schemas.microsoft.com/office/powerpoint/2010/main" val="4210031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D20EA-CBA5-7766-44DA-65BFDE5F6550}"/>
              </a:ext>
            </a:extLst>
          </p:cNvPr>
          <p:cNvSpPr>
            <a:spLocks noGrp="1"/>
          </p:cNvSpPr>
          <p:nvPr>
            <p:ph type="title"/>
          </p:nvPr>
        </p:nvSpPr>
        <p:spPr/>
        <p:txBody>
          <a:bodyPr/>
          <a:lstStyle/>
          <a:p>
            <a:r>
              <a:rPr lang="fr-FR" dirty="0"/>
              <a:t>Pénibilité : le scandale</a:t>
            </a:r>
          </a:p>
        </p:txBody>
      </p:sp>
      <p:sp>
        <p:nvSpPr>
          <p:cNvPr id="3" name="Espace réservé du contenu 2">
            <a:extLst>
              <a:ext uri="{FF2B5EF4-FFF2-40B4-BE49-F238E27FC236}">
                <a16:creationId xmlns:a16="http://schemas.microsoft.com/office/drawing/2014/main" id="{1623C701-A3C5-0BEB-3699-D7D876AAFFFC}"/>
              </a:ext>
            </a:extLst>
          </p:cNvPr>
          <p:cNvSpPr>
            <a:spLocks noGrp="1"/>
          </p:cNvSpPr>
          <p:nvPr>
            <p:ph idx="1"/>
          </p:nvPr>
        </p:nvSpPr>
        <p:spPr>
          <a:xfrm>
            <a:off x="810000" y="2371507"/>
            <a:ext cx="10515600" cy="4660397"/>
          </a:xfrm>
        </p:spPr>
        <p:txBody>
          <a:bodyPr>
            <a:normAutofit fontScale="92500" lnSpcReduction="10000"/>
          </a:bodyPr>
          <a:lstStyle/>
          <a:p>
            <a:r>
              <a:rPr lang="fr-FR" dirty="0">
                <a:solidFill>
                  <a:schemeClr val="bg1"/>
                </a:solidFill>
              </a:rPr>
              <a:t>Les départs anticipés pour pénibilité sont reportés de 60 à 62 ans.</a:t>
            </a:r>
          </a:p>
          <a:p>
            <a:r>
              <a:rPr lang="fr-FR" dirty="0">
                <a:solidFill>
                  <a:schemeClr val="bg1"/>
                </a:solidFill>
              </a:rPr>
              <a:t>L’exclusion dans le C2P (compte professionnel de prévention) de 4 critères de pénibilité (manutention manuelle de charges, postures pénibles, vibrations mécaniques et agents chimiques dangereux) ainsi que les seuils d’exposition très élevés font qu’il ne bénéficie qu’à quelques milliers de </a:t>
            </a:r>
            <a:r>
              <a:rPr lang="fr-FR" dirty="0" err="1">
                <a:solidFill>
                  <a:schemeClr val="bg1"/>
                </a:solidFill>
              </a:rPr>
              <a:t>salarié·es</a:t>
            </a:r>
            <a:r>
              <a:rPr lang="fr-FR" dirty="0">
                <a:solidFill>
                  <a:schemeClr val="bg1"/>
                </a:solidFill>
              </a:rPr>
              <a:t> chaque année, et 75 % de ces </a:t>
            </a:r>
            <a:r>
              <a:rPr lang="fr-FR" dirty="0" err="1">
                <a:solidFill>
                  <a:schemeClr val="bg1"/>
                </a:solidFill>
              </a:rPr>
              <a:t>dernier·es</a:t>
            </a:r>
            <a:r>
              <a:rPr lang="fr-FR" dirty="0">
                <a:solidFill>
                  <a:schemeClr val="bg1"/>
                </a:solidFill>
              </a:rPr>
              <a:t> sont des hommes</a:t>
            </a:r>
          </a:p>
          <a:p>
            <a:r>
              <a:rPr lang="fr-FR" dirty="0">
                <a:solidFill>
                  <a:schemeClr val="bg1"/>
                </a:solidFill>
              </a:rPr>
              <a:t>La pénibilité des métiers féminisés est invisibilisée (port cumulé de charges, port de personnes, bruit de personnes, postures pénibles, charges émotionnelles…)</a:t>
            </a:r>
          </a:p>
          <a:p>
            <a:r>
              <a:rPr lang="fr-FR" dirty="0">
                <a:solidFill>
                  <a:schemeClr val="bg1"/>
                </a:solidFill>
              </a:rPr>
              <a:t>Le départ anticipé des catégories actives de la fonction publique est reporté de deux ans : l’ouverture des droits des agentes de services hospitaliers (ASH), aides soignantes et infirmières (IDE) catégorie B passe de 57 à 59 ans. Pour celles qui sont passées en catégorie A et pour toutes les nouvelles embauchées, ce sera 64 ans Pourtant, leur espérance de vie est inférieure de sept ans à la moyenne des femmes. 20 % des infirmières et 30 % des aides-soignantes partent à la retraite en incapacité. Il en est de même pour d’autres </a:t>
            </a:r>
            <a:r>
              <a:rPr lang="fr-FR" dirty="0" err="1">
                <a:solidFill>
                  <a:schemeClr val="bg1"/>
                </a:solidFill>
              </a:rPr>
              <a:t>para-médicaux</a:t>
            </a:r>
            <a:r>
              <a:rPr lang="fr-FR" dirty="0">
                <a:solidFill>
                  <a:schemeClr val="bg1"/>
                </a:solidFill>
              </a:rPr>
              <a:t> (kiné, </a:t>
            </a:r>
            <a:r>
              <a:rPr lang="fr-FR" dirty="0" err="1">
                <a:solidFill>
                  <a:schemeClr val="bg1"/>
                </a:solidFill>
              </a:rPr>
              <a:t>manipulateur·ice</a:t>
            </a:r>
            <a:r>
              <a:rPr lang="fr-FR" dirty="0">
                <a:solidFill>
                  <a:schemeClr val="bg1"/>
                </a:solidFill>
              </a:rPr>
              <a:t> en radiologie…) et les </a:t>
            </a:r>
            <a:r>
              <a:rPr lang="fr-FR" dirty="0" err="1">
                <a:solidFill>
                  <a:schemeClr val="bg1"/>
                </a:solidFill>
              </a:rPr>
              <a:t>assistant·es</a:t>
            </a:r>
            <a:r>
              <a:rPr lang="fr-FR" dirty="0">
                <a:solidFill>
                  <a:schemeClr val="bg1"/>
                </a:solidFill>
              </a:rPr>
              <a:t> de service socio-éducatif qui travaillent auprès des des </a:t>
            </a:r>
            <a:r>
              <a:rPr lang="fr-FR" dirty="0" err="1">
                <a:solidFill>
                  <a:schemeClr val="bg1"/>
                </a:solidFill>
              </a:rPr>
              <a:t>patient·es</a:t>
            </a:r>
            <a:r>
              <a:rPr lang="fr-FR" dirty="0">
                <a:solidFill>
                  <a:schemeClr val="bg1"/>
                </a:solidFill>
              </a:rPr>
              <a:t>.</a:t>
            </a:r>
          </a:p>
          <a:p>
            <a:pPr marL="0" indent="0">
              <a:buNone/>
            </a:pPr>
            <a:r>
              <a:rPr lang="fr-FR" dirty="0">
                <a:solidFill>
                  <a:schemeClr val="bg1"/>
                </a:solidFill>
              </a:rPr>
              <a:t>  </a:t>
            </a:r>
          </a:p>
          <a:p>
            <a:endParaRPr lang="fr-FR" dirty="0">
              <a:solidFill>
                <a:schemeClr val="bg1"/>
              </a:solidFill>
            </a:endParaRPr>
          </a:p>
        </p:txBody>
      </p:sp>
      <p:pic>
        <p:nvPicPr>
          <p:cNvPr id="5" name="Image 4">
            <a:extLst>
              <a:ext uri="{FF2B5EF4-FFF2-40B4-BE49-F238E27FC236}">
                <a16:creationId xmlns:a16="http://schemas.microsoft.com/office/drawing/2014/main" id="{EC2D3008-0E62-C471-72D3-A051E5C244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9259" y="236538"/>
            <a:ext cx="914400" cy="1181100"/>
          </a:xfrm>
          <a:prstGeom prst="rect">
            <a:avLst/>
          </a:prstGeom>
        </p:spPr>
      </p:pic>
    </p:spTree>
    <p:extLst>
      <p:ext uri="{BB962C8B-B14F-4D97-AF65-F5344CB8AC3E}">
        <p14:creationId xmlns:p14="http://schemas.microsoft.com/office/powerpoint/2010/main" val="835634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660045-52C3-6165-104F-DE0C98DC2DB8}"/>
              </a:ext>
            </a:extLst>
          </p:cNvPr>
          <p:cNvSpPr>
            <a:spLocks noGrp="1"/>
          </p:cNvSpPr>
          <p:nvPr>
            <p:ph type="title"/>
          </p:nvPr>
        </p:nvSpPr>
        <p:spPr/>
        <p:txBody>
          <a:bodyPr/>
          <a:lstStyle/>
          <a:p>
            <a:r>
              <a:rPr lang="fr-FR" dirty="0"/>
              <a:t>Quelle réforme féministe ?</a:t>
            </a:r>
          </a:p>
        </p:txBody>
      </p:sp>
      <p:sp>
        <p:nvSpPr>
          <p:cNvPr id="3" name="Espace réservé du contenu 2">
            <a:extLst>
              <a:ext uri="{FF2B5EF4-FFF2-40B4-BE49-F238E27FC236}">
                <a16:creationId xmlns:a16="http://schemas.microsoft.com/office/drawing/2014/main" id="{71D416AE-B8F9-FD21-2E91-AF3443613529}"/>
              </a:ext>
            </a:extLst>
          </p:cNvPr>
          <p:cNvSpPr>
            <a:spLocks noGrp="1"/>
          </p:cNvSpPr>
          <p:nvPr>
            <p:ph idx="1"/>
          </p:nvPr>
        </p:nvSpPr>
        <p:spPr/>
        <p:txBody>
          <a:bodyPr>
            <a:normAutofit/>
          </a:bodyPr>
          <a:lstStyle/>
          <a:p>
            <a:r>
              <a:rPr lang="fr-FR" b="1" dirty="0">
                <a:solidFill>
                  <a:schemeClr val="bg1"/>
                </a:solidFill>
              </a:rPr>
              <a:t>Mettre fin aux inégalités de salaire :</a:t>
            </a:r>
            <a:r>
              <a:rPr lang="fr-FR" dirty="0">
                <a:solidFill>
                  <a:schemeClr val="bg1"/>
                </a:solidFill>
              </a:rPr>
              <a:t> sanctionner les entreprises qui discriminent, revaloriser les métiers féminisés, faire cotiser à temps plein les emplois à temps partiels. Une mesure de justice qui ferait rentrer 5,5 milliards d’euros dans les caisses</a:t>
            </a:r>
          </a:p>
          <a:p>
            <a:r>
              <a:rPr lang="fr-FR" b="1" dirty="0">
                <a:solidFill>
                  <a:schemeClr val="bg1"/>
                </a:solidFill>
              </a:rPr>
              <a:t>Augmenter le taux d’emploi des femmes au niveau de celui des hommes générerait 9 milliards de cotisations retraites supplémentaires. </a:t>
            </a:r>
            <a:r>
              <a:rPr lang="fr-FR" dirty="0">
                <a:solidFill>
                  <a:schemeClr val="bg1"/>
                </a:solidFill>
              </a:rPr>
              <a:t>Pour cela, il faut créer un service public de la petite enfance et de l’accompagnement des personnes dépendantes. </a:t>
            </a:r>
            <a:endParaRPr lang="fr-FR" dirty="0">
              <a:solidFill>
                <a:schemeClr val="bg1"/>
              </a:solidFill>
              <a:highlight>
                <a:srgbClr val="FFFF00"/>
              </a:highlight>
            </a:endParaRPr>
          </a:p>
          <a:p>
            <a:endParaRPr lang="fr-FR" dirty="0">
              <a:solidFill>
                <a:schemeClr val="bg1"/>
              </a:solidFill>
            </a:endParaRPr>
          </a:p>
        </p:txBody>
      </p:sp>
      <p:pic>
        <p:nvPicPr>
          <p:cNvPr id="4" name="Image 3">
            <a:extLst>
              <a:ext uri="{FF2B5EF4-FFF2-40B4-BE49-F238E27FC236}">
                <a16:creationId xmlns:a16="http://schemas.microsoft.com/office/drawing/2014/main" id="{F5ED830A-ED7C-7DF0-B2B5-C5483F4D05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9259" y="236538"/>
            <a:ext cx="914400" cy="1181100"/>
          </a:xfrm>
          <a:prstGeom prst="rect">
            <a:avLst/>
          </a:prstGeom>
        </p:spPr>
      </p:pic>
    </p:spTree>
    <p:extLst>
      <p:ext uri="{BB962C8B-B14F-4D97-AF65-F5344CB8AC3E}">
        <p14:creationId xmlns:p14="http://schemas.microsoft.com/office/powerpoint/2010/main" val="7009952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is">
  <a:themeElements>
    <a:clrScheme name="Concis">
      <a:dk1>
        <a:sysClr val="windowText" lastClr="000000"/>
      </a:dk1>
      <a:lt1>
        <a:sysClr val="window" lastClr="FFFFFF"/>
      </a:lt1>
      <a:dk2>
        <a:srgbClr val="212121"/>
      </a:dk2>
      <a:lt2>
        <a:srgbClr val="636363"/>
      </a:lt2>
      <a:accent1>
        <a:srgbClr val="8664B0"/>
      </a:accent1>
      <a:accent2>
        <a:srgbClr val="D75BCD"/>
      </a:accent2>
      <a:accent3>
        <a:srgbClr val="E54D86"/>
      </a:accent3>
      <a:accent4>
        <a:srgbClr val="DE4547"/>
      </a:accent4>
      <a:accent5>
        <a:srgbClr val="F16E40"/>
      </a:accent5>
      <a:accent6>
        <a:srgbClr val="EB9C5A"/>
      </a:accent6>
      <a:hlink>
        <a:srgbClr val="8F8F8F"/>
      </a:hlink>
      <a:folHlink>
        <a:srgbClr val="A5A5A5"/>
      </a:folHlink>
    </a:clrScheme>
    <a:fontScheme name="Concis">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oncis">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7AF46513-5B0D-4B03-9323-32F3F0BFC9D6}"/>
    </a:ext>
  </a:extLst>
</a:theme>
</file>

<file path=docProps/app.xml><?xml version="1.0" encoding="utf-8"?>
<Properties xmlns="http://schemas.openxmlformats.org/officeDocument/2006/extended-properties" xmlns:vt="http://schemas.openxmlformats.org/officeDocument/2006/docPropsVTypes">
  <Template>{11947D60-D9DC-0F43-8EFD-700EF5C9152A}tf10001121</Template>
  <TotalTime>323</TotalTime>
  <Words>1379</Words>
  <Application>Microsoft Macintosh PowerPoint</Application>
  <PresentationFormat>Grand écran</PresentationFormat>
  <Paragraphs>54</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Calibri</vt:lpstr>
      <vt:lpstr>Century Gothic</vt:lpstr>
      <vt:lpstr>Wingdings 2</vt:lpstr>
      <vt:lpstr>Concis</vt:lpstr>
      <vt:lpstr>Une réforme contre les femmes</vt:lpstr>
      <vt:lpstr>Des inégalités de pension très importantes</vt:lpstr>
      <vt:lpstr>Aggravées par les réformes précédentes</vt:lpstr>
      <vt:lpstr>Une réforme contre les femmes</vt:lpstr>
      <vt:lpstr>Une réforme contre les femmes</vt:lpstr>
      <vt:lpstr>Qui occulte l’apport des retraité·es</vt:lpstr>
      <vt:lpstr>Des avancées en trompe l’oeil</vt:lpstr>
      <vt:lpstr>Pénibilité : le scandale</vt:lpstr>
      <vt:lpstr>Quelle réforme féministe ?</vt:lpstr>
      <vt:lpstr>Quelle réforme féministe ?</vt:lpstr>
      <vt:lpstr>Quelle réforme féministe ?</vt:lpstr>
      <vt:lpstr>Quelle réforme féministe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Une réforme contre les femmes</dc:title>
  <dc:creator>Sophie Binet</dc:creator>
  <cp:lastModifiedBy>Fabien COATRIEUX</cp:lastModifiedBy>
  <cp:revision>25</cp:revision>
  <dcterms:created xsi:type="dcterms:W3CDTF">2023-01-21T20:53:28Z</dcterms:created>
  <dcterms:modified xsi:type="dcterms:W3CDTF">2023-01-26T10:53:27Z</dcterms:modified>
</cp:coreProperties>
</file>